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5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2017" autoAdjust="0"/>
    <p:restoredTop sz="94660"/>
  </p:normalViewPr>
  <p:slideViewPr>
    <p:cSldViewPr>
      <p:cViewPr>
        <p:scale>
          <a:sx n="100" d="100"/>
          <a:sy n="100" d="100"/>
        </p:scale>
        <p:origin x="-2124" y="-3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42810C5-2374-4DFE-992E-A10725D99AED}" type="datetimeFigureOut">
              <a:rPr lang="ru-RU" smtClean="0"/>
              <a:pPr/>
              <a:t>09.02.2017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10E88D0-6F9C-4CC4-A6B2-9B2EEC8103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2810C5-2374-4DFE-992E-A10725D99AED}" type="datetimeFigureOut">
              <a:rPr lang="ru-RU" smtClean="0"/>
              <a:pPr/>
              <a:t>09.02.2017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0E88D0-6F9C-4CC4-A6B2-9B2EEC8103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2810C5-2374-4DFE-992E-A10725D99AED}" type="datetimeFigureOut">
              <a:rPr lang="ru-RU" smtClean="0"/>
              <a:pPr/>
              <a:t>09.02.2017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0E88D0-6F9C-4CC4-A6B2-9B2EEC8103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2810C5-2374-4DFE-992E-A10725D99AED}" type="datetimeFigureOut">
              <a:rPr lang="ru-RU" smtClean="0"/>
              <a:pPr/>
              <a:t>09.02.2017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0E88D0-6F9C-4CC4-A6B2-9B2EEC81036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2810C5-2374-4DFE-992E-A10725D99AED}" type="datetimeFigureOut">
              <a:rPr lang="ru-RU" smtClean="0"/>
              <a:pPr/>
              <a:t>09.02.2017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0E88D0-6F9C-4CC4-A6B2-9B2EEC81036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2810C5-2374-4DFE-992E-A10725D99AED}" type="datetimeFigureOut">
              <a:rPr lang="ru-RU" smtClean="0"/>
              <a:pPr/>
              <a:t>09.02.2017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0E88D0-6F9C-4CC4-A6B2-9B2EEC81036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2810C5-2374-4DFE-992E-A10725D99AED}" type="datetimeFigureOut">
              <a:rPr lang="ru-RU" smtClean="0"/>
              <a:pPr/>
              <a:t>09.02.2017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0E88D0-6F9C-4CC4-A6B2-9B2EEC8103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2810C5-2374-4DFE-992E-A10725D99AED}" type="datetimeFigureOut">
              <a:rPr lang="ru-RU" smtClean="0"/>
              <a:pPr/>
              <a:t>09.02.2017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0E88D0-6F9C-4CC4-A6B2-9B2EEC81036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2810C5-2374-4DFE-992E-A10725D99AED}" type="datetimeFigureOut">
              <a:rPr lang="ru-RU" smtClean="0"/>
              <a:pPr/>
              <a:t>09.02.2017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0E88D0-6F9C-4CC4-A6B2-9B2EEC8103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42810C5-2374-4DFE-992E-A10725D99AED}" type="datetimeFigureOut">
              <a:rPr lang="ru-RU" smtClean="0"/>
              <a:pPr/>
              <a:t>09.02.2017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0E88D0-6F9C-4CC4-A6B2-9B2EEC8103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42810C5-2374-4DFE-992E-A10725D99AED}" type="datetimeFigureOut">
              <a:rPr lang="ru-RU" smtClean="0"/>
              <a:pPr/>
              <a:t>09.02.2017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10E88D0-6F9C-4CC4-A6B2-9B2EEC81036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42810C5-2374-4DFE-992E-A10725D99AED}" type="datetimeFigureOut">
              <a:rPr lang="ru-RU" smtClean="0"/>
              <a:pPr/>
              <a:t>09.02.2017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10E88D0-6F9C-4CC4-A6B2-9B2EEC81036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3857628"/>
            <a:ext cx="8715436" cy="1199704"/>
          </a:xfrm>
        </p:spPr>
        <p:txBody>
          <a:bodyPr>
            <a:normAutofit fontScale="70000" lnSpcReduction="2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b="1" cap="all" dirty="0" smtClean="0">
                <a:ln w="0"/>
                <a:solidFill>
                  <a:schemeClr val="bg2">
                    <a:lumMod val="2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Методический семинар</a:t>
            </a:r>
          </a:p>
          <a:p>
            <a:r>
              <a:rPr lang="ru-RU" b="1" cap="all" dirty="0" smtClean="0">
                <a:ln w="0"/>
                <a:solidFill>
                  <a:schemeClr val="bg2">
                    <a:lumMod val="2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09.02.2017.</a:t>
            </a:r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</a:p>
          <a:p>
            <a:pPr algn="l"/>
            <a:r>
              <a:rPr lang="ru-RU" b="1" dirty="0" smtClean="0">
                <a:ln w="1905"/>
                <a:solidFill>
                  <a:schemeClr val="accent1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МБОУ ДО «ДДТ»</a:t>
            </a:r>
          </a:p>
          <a:p>
            <a:pPr algn="l"/>
            <a:r>
              <a:rPr lang="ru-RU" b="1" dirty="0" smtClean="0">
                <a:ln w="1905"/>
                <a:solidFill>
                  <a:schemeClr val="accent1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МАРИИНСК </a:t>
            </a:r>
            <a:endParaRPr lang="ru-RU" b="1" dirty="0">
              <a:ln w="1905"/>
              <a:solidFill>
                <a:schemeClr val="accent1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«Мастер-класс как эффективная форма демонстрации оригинальных </a:t>
            </a:r>
            <a:br>
              <a:rPr lang="ru-RU" sz="32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ru-RU" sz="32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методов и приёмов </a:t>
            </a:r>
            <a:br>
              <a:rPr lang="ru-RU" sz="32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ru-RU" sz="32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педагогического мастерства».</a:t>
            </a:r>
            <a:endParaRPr lang="ru-RU" sz="3200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4800" b="1" dirty="0" smtClean="0">
                <a:ln w="1905"/>
                <a:solidFill>
                  <a:schemeClr val="accent1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Спасибо за внимание!</a:t>
            </a:r>
            <a:endParaRPr lang="ru-RU" sz="4800" b="1" dirty="0">
              <a:ln w="1905"/>
              <a:solidFill>
                <a:schemeClr val="accent1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4" name="Рисунок 3" descr="Картинки по запросу МАСТЕР-КЛАСС"/>
          <p:cNvPicPr/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13889" t="10156" r="18750" b="10547"/>
          <a:stretch>
            <a:fillRect/>
          </a:stretch>
        </p:blipFill>
        <p:spPr bwMode="auto">
          <a:xfrm>
            <a:off x="4143372" y="2500306"/>
            <a:ext cx="4062428" cy="39338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b="1" cap="all" dirty="0" smtClean="0">
                <a:ln w="0"/>
                <a:solidFill>
                  <a:schemeClr val="bg2">
                    <a:lumMod val="2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Разработка, оформление и проведение мастер-класса.    </a:t>
            </a:r>
            <a:r>
              <a:rPr lang="ru-RU" sz="2400" b="1" cap="all" dirty="0" smtClean="0">
                <a:ln w="0"/>
                <a:solidFill>
                  <a:schemeClr val="bg2">
                    <a:lumMod val="2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(</a:t>
            </a:r>
            <a:r>
              <a:rPr lang="ru-RU" sz="2400" b="1" i="1" cap="all" dirty="0" err="1" smtClean="0">
                <a:ln w="0"/>
                <a:solidFill>
                  <a:schemeClr val="bg2">
                    <a:lumMod val="2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Шишлянникова</a:t>
            </a:r>
            <a:r>
              <a:rPr lang="ru-RU" sz="2400" b="1" i="1" cap="all" dirty="0" smtClean="0">
                <a:ln w="0"/>
                <a:solidFill>
                  <a:schemeClr val="bg2">
                    <a:lumMod val="2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 Н.Н., </a:t>
            </a:r>
            <a:r>
              <a:rPr lang="ru-RU" sz="2000" b="1" cap="all" dirty="0" smtClean="0">
                <a:ln w="0"/>
                <a:solidFill>
                  <a:schemeClr val="bg2">
                    <a:lumMod val="2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методист МБОУ ДО «ДДТ»</a:t>
            </a:r>
            <a:r>
              <a:rPr lang="ru-RU" sz="2400" b="1" cap="all" dirty="0" smtClean="0">
                <a:ln w="0"/>
                <a:solidFill>
                  <a:schemeClr val="bg2">
                    <a:lumMod val="2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)</a:t>
            </a:r>
            <a:r>
              <a:rPr lang="ru-RU" b="1" cap="all" dirty="0" smtClean="0">
                <a:ln w="0"/>
                <a:solidFill>
                  <a:schemeClr val="bg2">
                    <a:lumMod val="2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.</a:t>
            </a:r>
          </a:p>
          <a:p>
            <a:pPr>
              <a:buNone/>
            </a:pPr>
            <a:endParaRPr lang="ru-RU" b="1" cap="all" dirty="0" smtClean="0">
              <a:ln w="0"/>
              <a:solidFill>
                <a:schemeClr val="bg2">
                  <a:lumMod val="25000"/>
                </a:schemeClr>
              </a:solidFill>
              <a:effectLst>
                <a:reflection blurRad="12700" stA="50000" endPos="50000" dist="5000" dir="5400000" sy="-100000" rotWithShape="0"/>
              </a:effectLst>
            </a:endParaRPr>
          </a:p>
          <a:p>
            <a:r>
              <a:rPr lang="ru-RU" b="1" cap="all" dirty="0" smtClean="0">
                <a:ln w="0"/>
                <a:solidFill>
                  <a:schemeClr val="bg2">
                    <a:lumMod val="2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Педагогический мастер-класс "Нетрадиционные техники рисования    в развитии воображения младших школьников".                    </a:t>
            </a:r>
          </a:p>
          <a:p>
            <a:pPr>
              <a:buNone/>
            </a:pPr>
            <a:r>
              <a:rPr lang="ru-RU" b="1" cap="all" dirty="0" smtClean="0">
                <a:ln w="0"/>
                <a:solidFill>
                  <a:schemeClr val="bg2">
                    <a:lumMod val="2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  </a:t>
            </a:r>
            <a:r>
              <a:rPr lang="ru-RU" sz="2400" b="1" cap="all" dirty="0" smtClean="0">
                <a:ln w="0"/>
                <a:solidFill>
                  <a:schemeClr val="bg2">
                    <a:lumMod val="2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(</a:t>
            </a:r>
            <a:r>
              <a:rPr lang="ru-RU" sz="2400" b="1" i="1" cap="all" dirty="0" err="1" smtClean="0">
                <a:ln w="0"/>
                <a:solidFill>
                  <a:schemeClr val="bg2">
                    <a:lumMod val="2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Подберезина</a:t>
            </a:r>
            <a:r>
              <a:rPr lang="ru-RU" sz="2400" b="1" i="1" cap="all" dirty="0" smtClean="0">
                <a:ln w="0"/>
                <a:solidFill>
                  <a:schemeClr val="bg2">
                    <a:lumMod val="2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 М.Г., </a:t>
            </a:r>
            <a:r>
              <a:rPr lang="ru-RU" sz="2000" b="1" cap="all" dirty="0" smtClean="0">
                <a:ln w="0"/>
                <a:solidFill>
                  <a:schemeClr val="bg2">
                    <a:lumMod val="2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педагог дополнительного образования МБОУ ДО «ДДТ»)</a:t>
            </a:r>
          </a:p>
          <a:p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Программа семинара</a:t>
            </a:r>
            <a:endParaRPr lang="ru-RU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sz="28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Мастер-класс – это одна из форм повышения квалификации педагогов, это локальная технология трансляции педагогического опыта, демонстрирующая конкретный методический прием или метод, методику преподавания, технологию обучения и воспитания.</a:t>
            </a:r>
          </a:p>
          <a:p>
            <a:pPr>
              <a:buNone/>
            </a:pPr>
            <a:endParaRPr lang="ru-RU" sz="2800" b="1" dirty="0" smtClean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r>
              <a:rPr lang="ru-RU" sz="28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Целью мастер-класса является ретрансляция уникального преподавательского опыта, передача руководителем мастер-класса его участникам «инновационных продуктов», полученных в результате творческой, экспериментальной деятельности педагога, проводящего мастер-класс.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</a:rPr>
              <a:t>Цель мастер-класса</a:t>
            </a:r>
            <a:endParaRPr lang="ru-RU" sz="2800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4" name="Рисунок 3" descr="Картинки по запросу мастер-класс учителей"/>
          <p:cNvPicPr/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142976" y="214290"/>
            <a:ext cx="952496" cy="1085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328"/>
            <a:ext cx="8401080" cy="4525963"/>
          </a:xfrm>
        </p:spPr>
        <p:txBody>
          <a:bodyPr>
            <a:normAutofit/>
          </a:bodyPr>
          <a:lstStyle/>
          <a:p>
            <a:r>
              <a:rPr lang="ru-RU" sz="2200" b="1" dirty="0" smtClean="0">
                <a:ln w="1905"/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создание условий для профессионального общения,    самореализации и стимулирования роста творческого потенциала педагогов;</a:t>
            </a:r>
          </a:p>
          <a:p>
            <a:pPr>
              <a:buNone/>
            </a:pPr>
            <a:endParaRPr lang="ru-RU" sz="2200" b="1" dirty="0" smtClean="0">
              <a:ln w="1905"/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200" b="1" dirty="0" smtClean="0">
                <a:ln w="1905"/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повышение профессионального мастерства и квалификации участников;</a:t>
            </a:r>
          </a:p>
          <a:p>
            <a:pPr>
              <a:buNone/>
            </a:pPr>
            <a:endParaRPr lang="ru-RU" sz="2200" b="1" dirty="0" smtClean="0">
              <a:ln w="1905"/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200" b="1" dirty="0" smtClean="0">
                <a:ln w="1905"/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распространение передового  педагогического опыта;</a:t>
            </a:r>
          </a:p>
          <a:p>
            <a:pPr>
              <a:buNone/>
            </a:pPr>
            <a:endParaRPr lang="ru-RU" sz="2200" b="1" dirty="0" smtClean="0">
              <a:ln w="1905"/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200" b="1" dirty="0" smtClean="0">
                <a:ln w="1905"/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внедрение новых технологий обучения и воспитания.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</a:rPr>
              <a:t>Основные задачи мастер-класса</a:t>
            </a:r>
            <a:endParaRPr lang="ru-RU" sz="2800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6" name="Рисунок 5" descr="Похожее изображение"/>
          <p:cNvPicPr/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285721" y="142852"/>
            <a:ext cx="1071570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ru-RU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обзор актуальных проблем и технологий,</a:t>
            </a:r>
          </a:p>
          <a:p>
            <a:pPr lvl="0" fontAlgn="base">
              <a:buNone/>
            </a:pPr>
            <a:endParaRPr lang="ru-RU" b="1" dirty="0" smtClean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lvl="0" fontAlgn="base"/>
            <a:r>
              <a:rPr lang="ru-RU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различные аспекты и приемы использования технологий,</a:t>
            </a:r>
          </a:p>
          <a:p>
            <a:pPr lvl="0" fontAlgn="base">
              <a:buNone/>
            </a:pPr>
            <a:endParaRPr lang="ru-RU" b="1" dirty="0" smtClean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r>
              <a:rPr lang="ru-RU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авторские методы применения технологий на практике и др.</a:t>
            </a:r>
            <a:endParaRPr lang="ru-RU" b="1" dirty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>
                <a:ln w="1905"/>
                <a:solidFill>
                  <a:schemeClr val="accent1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Тематика мастер-классов включает в себя:</a:t>
            </a:r>
            <a:r>
              <a:rPr lang="ru-RU" sz="28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 </a:t>
            </a:r>
            <a:endParaRPr lang="ru-RU" sz="280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00034" y="1214422"/>
            <a:ext cx="8229600" cy="4525963"/>
          </a:xfrm>
        </p:spPr>
        <p:txBody>
          <a:bodyPr>
            <a:normAutofit/>
          </a:bodyPr>
          <a:lstStyle/>
          <a:p>
            <a:pPr lvl="0"/>
            <a:r>
              <a:rPr lang="ru-RU" sz="22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изучают отдельные формы и методы работы, которые использует в своей деятельности педагог-мастер;</a:t>
            </a:r>
          </a:p>
          <a:p>
            <a:pPr lvl="0">
              <a:buNone/>
            </a:pPr>
            <a:endParaRPr lang="ru-RU" sz="2200" b="1" dirty="0" smtClean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lvl="0" fontAlgn="base"/>
            <a:r>
              <a:rPr lang="ru-RU" sz="22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участвуют в обсуждении полученных результатов;</a:t>
            </a:r>
          </a:p>
          <a:p>
            <a:pPr lvl="0" fontAlgn="base">
              <a:buNone/>
            </a:pPr>
            <a:endParaRPr lang="ru-RU" sz="2200" b="1" dirty="0" smtClean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lvl="0" fontAlgn="base"/>
            <a:r>
              <a:rPr lang="ru-RU" sz="22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задают вопросы, получают консультации;</a:t>
            </a:r>
          </a:p>
          <a:p>
            <a:pPr lvl="0" fontAlgn="base">
              <a:buNone/>
            </a:pPr>
            <a:endParaRPr lang="ru-RU" sz="2200" b="1" dirty="0" smtClean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lvl="0" fontAlgn="base"/>
            <a:r>
              <a:rPr lang="ru-RU" sz="22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предлагают для обсуждения собственные проблемы, вопросы, разработки;</a:t>
            </a:r>
          </a:p>
          <a:p>
            <a:pPr lvl="0" fontAlgn="base">
              <a:buNone/>
            </a:pPr>
            <a:endParaRPr lang="ru-RU" sz="2200" b="1" dirty="0" smtClean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lvl="0" fontAlgn="base"/>
            <a:r>
              <a:rPr lang="ru-RU" sz="22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высказывают свои предложения по решению обсуждаемых проблем.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 </a:t>
            </a:r>
            <a:r>
              <a:rPr lang="ru-RU" sz="3100" dirty="0" smtClean="0">
                <a:ln w="1905"/>
                <a:solidFill>
                  <a:schemeClr val="accent1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 ходе мастер-класса участники: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Картинки по запросу мастер-класс учителей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142852"/>
            <a:ext cx="1500198" cy="1142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1428736"/>
            <a:ext cx="8229600" cy="4525963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dirty="0" smtClean="0"/>
              <a:t>     1. </a:t>
            </a:r>
            <a:r>
              <a:rPr lang="ru-RU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Старайтесь говорить не громко и не тихо, но внятно и с разными интонациями (не монотонно).</a:t>
            </a:r>
            <a:br>
              <a:rPr lang="ru-RU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ru-RU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2. Сами говорите так,  чтобы слышали все в зале. Контролируйте силу своего голоса. </a:t>
            </a:r>
          </a:p>
          <a:p>
            <a:pPr>
              <a:buNone/>
            </a:pPr>
            <a:r>
              <a:rPr lang="ru-RU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ru-RU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3. Нельзя весь мастер-класс читать лекцию.</a:t>
            </a:r>
            <a:br>
              <a:rPr lang="ru-RU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ru-RU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4. Не превращайте мастер-класс только в игру. Одна форма работы на мастер-классе неприемлема.</a:t>
            </a:r>
            <a:br>
              <a:rPr lang="ru-RU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ru-RU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5. Проявляйте специфику предмета, чтобы был понятен предмет преподавания.</a:t>
            </a:r>
            <a:br>
              <a:rPr lang="ru-RU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ru-RU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6. Используйте новые информационные технологии, только если они органично входят в вашу идею мастер-класса.</a:t>
            </a:r>
            <a:br>
              <a:rPr lang="ru-RU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ru-RU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7. Не добивайтесь долго того ответа, который вам нужен. А если получили его раньше — не продолжайте двигаться в эту сторону.</a:t>
            </a:r>
            <a:br>
              <a:rPr lang="ru-RU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ru-RU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8. Старайтесь показывать не только себя, но и участников мастер-класса.</a:t>
            </a:r>
            <a:br>
              <a:rPr lang="ru-RU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ru-RU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9. Не бойтесь задавать трудные вопросы.</a:t>
            </a:r>
            <a:br>
              <a:rPr lang="ru-RU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ru-RU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10. Проведите в конце краткий анализ занятия с участниками.</a:t>
            </a:r>
          </a:p>
          <a:p>
            <a:pPr>
              <a:buNone/>
            </a:pPr>
            <a:r>
              <a:rPr lang="ru-RU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ru-RU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endParaRPr lang="ru-RU" b="1" dirty="0" smtClean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r">
              <a:buNone/>
            </a:pPr>
            <a:r>
              <a:rPr lang="ru-RU" b="1" dirty="0" smtClean="0">
                <a:ln w="1905"/>
                <a:solidFill>
                  <a:schemeClr val="accent1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(</a:t>
            </a:r>
            <a:r>
              <a:rPr lang="ru-RU" b="1" i="1" dirty="0" smtClean="0">
                <a:ln w="1905"/>
                <a:solidFill>
                  <a:schemeClr val="accent1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Артур Викторович Заруба</a:t>
            </a:r>
            <a:r>
              <a:rPr lang="ru-RU" b="1" dirty="0" smtClean="0">
                <a:ln w="1905"/>
                <a:solidFill>
                  <a:schemeClr val="accent1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кандидат педагогических наук)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</a:b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700" dirty="0" smtClean="0">
                <a:ln w="1905"/>
                <a:solidFill>
                  <a:schemeClr val="accent1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Рекомендации</a:t>
            </a:r>
            <a:br>
              <a:rPr lang="ru-RU" sz="2700" dirty="0" smtClean="0">
                <a:ln w="1905"/>
                <a:solidFill>
                  <a:schemeClr val="accent1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sz="2700" dirty="0" smtClean="0">
                <a:ln w="1905"/>
                <a:solidFill>
                  <a:schemeClr val="accent1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по проведению мастер-класса: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4733754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dirty="0" smtClean="0"/>
              <a:t>     </a:t>
            </a:r>
            <a:r>
              <a:rPr lang="ru-RU" sz="29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1) Помните, что если вы хотите учить других, то необходимо постоянно учиться самому. Только практическая деятельность и работа над собой помогут научиться хорошо говорить и передавать свои знания и умения другим.</a:t>
            </a:r>
            <a:br>
              <a:rPr lang="ru-RU" sz="29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sz="29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ru-RU" sz="29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sz="29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2) Только тогда поверят мастеру, если он живо и убежденно говорит о собственном выборе, о собственной стратегии деятельности.</a:t>
            </a:r>
            <a:br>
              <a:rPr lang="ru-RU" sz="29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sz="29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ru-RU" sz="29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sz="29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3) Когда говорите, помните тему мастер-класса и не отходите от нее далеко. Имейте при себе план-конспект, и если забыли мысль, не стесняясь, посмотрите в него и продолжайте свое выступление. Это лучше, чем «искать нужные слова» или же «заполнять паузу».</a:t>
            </a:r>
            <a:br>
              <a:rPr lang="ru-RU" sz="29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sz="29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ru-RU" sz="29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sz="29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4) Учитесь управлять аудиторией. Не давайте ей увлечь себя. Владейте всегда собой, будьте тверды и спокойны, тогда вы будете «держать» слушателей в своих руках.</a:t>
            </a:r>
            <a:br>
              <a:rPr lang="ru-RU" sz="29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sz="29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ru-RU" sz="29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sz="29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5) Приводите в своей речи побольше фактов, примеров из собственной деятельности, поменьше употребляйте общих, ничего не значащих фраз.</a:t>
            </a:r>
            <a:br>
              <a:rPr lang="ru-RU" sz="29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sz="29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ru-RU" sz="29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sz="29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6) Не прерывайте спрашивающего, дайте ему высказаться, внимательно наблюдайте за ним, для того чтобы обдумать и дать исчерпывающий ответ. Если вы не знаете, что ответить, стоит в этом признаться, пояснив свою позицию.</a:t>
            </a:r>
            <a:br>
              <a:rPr lang="ru-RU" sz="29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sz="29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ru-RU" sz="29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sz="29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7) Никогда не говорите слишком долго. Для успешного проведения мастер-класса важно создать ситуацию взаимодействия с аудиторией, совместного творчества, деятельности.</a:t>
            </a:r>
          </a:p>
          <a:p>
            <a:pPr algn="r">
              <a:buNone/>
            </a:pPr>
            <a:r>
              <a:rPr lang="ru-RU" sz="2900" b="1" i="1" dirty="0" smtClean="0">
                <a:ln w="1905"/>
                <a:solidFill>
                  <a:schemeClr val="accent1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(Артур Викторович Заруба, </a:t>
            </a:r>
            <a:r>
              <a:rPr lang="ru-RU" sz="2900" b="1" dirty="0" smtClean="0">
                <a:ln w="1905"/>
                <a:solidFill>
                  <a:schemeClr val="accent1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кандидат педагогических наук)</a:t>
            </a:r>
            <a:endParaRPr lang="ru-RU" sz="2900" b="1" dirty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28728" y="285728"/>
            <a:ext cx="7443782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dirty="0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Для успешного проведения мастер-класса полезно следовать следующим советам: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Рисунок 3" descr="Картинки по запросу мастер-класс учителей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142852"/>
            <a:ext cx="1571636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Картинки по запросу мастер-класс учителей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72364" y="357166"/>
            <a:ext cx="1571636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lvl="0"/>
            <a:r>
              <a:rPr lang="ru-RU" b="1" dirty="0" err="1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Презентативность</a:t>
            </a:r>
            <a:r>
              <a:rPr lang="ru-RU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 </a:t>
            </a:r>
            <a:r>
              <a:rPr lang="ru-RU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Выраженность инновационной идеи, уровень ее </a:t>
            </a:r>
            <a:r>
              <a:rPr lang="ru-RU" dirty="0" err="1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представленности</a:t>
            </a:r>
            <a:r>
              <a:rPr lang="ru-RU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культура презентации идеи, популярность идеи в педагогике, методике и практике образования.</a:t>
            </a:r>
          </a:p>
          <a:p>
            <a:pPr lvl="0"/>
            <a:r>
              <a:rPr lang="ru-RU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Эксклюзивность. </a:t>
            </a:r>
            <a:r>
              <a:rPr lang="ru-RU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Ярко выраженная индивидуальность (масштаб и уровень реализации идеи). Выбор, полнота и оригинальность решения инновационных идей.</a:t>
            </a:r>
          </a:p>
          <a:p>
            <a:pPr lvl="0"/>
            <a:r>
              <a:rPr lang="ru-RU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Прогрессивность. </a:t>
            </a:r>
            <a:r>
              <a:rPr lang="ru-RU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Актуальность и научность содержания и приемов обучения, наличие новых идей, выходящих за рамки стандарта и соответствующих тенденциям современного образования и методике обучения предмета; способность не только к методическому, но и к научному обобщению опыта.</a:t>
            </a:r>
          </a:p>
          <a:p>
            <a:pPr lvl="0"/>
            <a:r>
              <a:rPr lang="ru-RU" b="1" dirty="0" err="1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Мотивированность</a:t>
            </a:r>
            <a:r>
              <a:rPr lang="ru-RU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 </a:t>
            </a:r>
            <a:r>
              <a:rPr lang="ru-RU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Наличие приемов и условий мотивации, включение каждого в активную творческую деятельность по созданию нового продукта деятельности на занятии.</a:t>
            </a:r>
          </a:p>
          <a:p>
            <a:pPr lvl="0"/>
            <a:r>
              <a:rPr lang="ru-RU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Оптимальность. </a:t>
            </a:r>
            <a:r>
              <a:rPr lang="ru-RU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Достаточность используемых средств на занятии, их сочетание, связь с целью и результатом (промежуточным и конечным)</a:t>
            </a:r>
          </a:p>
          <a:p>
            <a:pPr lvl="0"/>
            <a:r>
              <a:rPr lang="ru-RU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Эффективность. </a:t>
            </a:r>
            <a:r>
              <a:rPr lang="ru-RU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Результативность, полученная для каждого участника мастер-класса. Каков эффект развития? Что это дает конкретно участникам? Умение адекватно проанализировать результаты своей деятельности.</a:t>
            </a:r>
          </a:p>
          <a:p>
            <a:pPr lvl="0"/>
            <a:r>
              <a:rPr lang="ru-RU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Технологичность. </a:t>
            </a:r>
            <a:r>
              <a:rPr lang="ru-RU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Четкий алгоритм занятия (фазы, этапы, процедуры), наличие оригинальных приемов актуализации, </a:t>
            </a:r>
            <a:r>
              <a:rPr lang="ru-RU" dirty="0" err="1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проблематизации</a:t>
            </a:r>
            <a:r>
              <a:rPr lang="ru-RU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(“разрыва”), приемов поиска и открытия, удивления, озарения, рефлексии (самоанализа, </a:t>
            </a:r>
            <a:r>
              <a:rPr lang="ru-RU" dirty="0" err="1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самокоррекции</a:t>
            </a:r>
            <a:r>
              <a:rPr lang="ru-RU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).</a:t>
            </a:r>
          </a:p>
          <a:p>
            <a:pPr lvl="0"/>
            <a:r>
              <a:rPr lang="ru-RU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Артистичность. </a:t>
            </a:r>
            <a:r>
              <a:rPr lang="ru-RU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Возвышенный стиль, способность к импровизации, степень воздействия на аудиторию, степень готовности к распространению и популяризации своего опыта.</a:t>
            </a:r>
          </a:p>
          <a:p>
            <a:pPr lvl="0"/>
            <a:r>
              <a:rPr lang="ru-RU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Общая культура. </a:t>
            </a:r>
            <a:r>
              <a:rPr lang="ru-RU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Эрудиция, нестандартность мышления, стиль общения, культура интерпретации своего опыта.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Критерии подготовки и проведения</a:t>
            </a:r>
            <a:br>
              <a:rPr lang="ru-RU" sz="2800" dirty="0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sz="2800" dirty="0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мастер-класса</a:t>
            </a:r>
            <a:endParaRPr lang="ru-RU" sz="2800" dirty="0">
              <a:ln w="1905"/>
              <a:solidFill>
                <a:schemeClr val="bg2">
                  <a:lumMod val="1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308</TotalTime>
  <Words>244</Words>
  <Application>Microsoft Office PowerPoint</Application>
  <PresentationFormat>Экран (4:3)</PresentationFormat>
  <Paragraphs>57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Открытая</vt:lpstr>
      <vt:lpstr>«Мастер-класс как эффективная форма демонстрации оригинальных  методов и приёмов  педагогического мастерства».</vt:lpstr>
      <vt:lpstr>Программа семинара</vt:lpstr>
      <vt:lpstr>Цель мастер-класса</vt:lpstr>
      <vt:lpstr>Основные задачи мастер-класса</vt:lpstr>
      <vt:lpstr>Тематика мастер-классов включает в себя: </vt:lpstr>
      <vt:lpstr> В ходе мастер-класса участники: </vt:lpstr>
      <vt:lpstr>Рекомендации  по проведению мастер-класса: </vt:lpstr>
      <vt:lpstr>Для успешного проведения мастер-класса полезно следовать следующим советам: </vt:lpstr>
      <vt:lpstr>Критерии подготовки и проведения  мастер-класса</vt:lpstr>
      <vt:lpstr>Слайд 10</vt:lpstr>
    </vt:vector>
  </TitlesOfParts>
  <Company>моудод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Разработка оформление и проведнеие мастер-класса</dc:title>
  <dc:creator>метод</dc:creator>
  <cp:lastModifiedBy>322</cp:lastModifiedBy>
  <cp:revision>39</cp:revision>
  <dcterms:created xsi:type="dcterms:W3CDTF">2015-10-30T06:21:28Z</dcterms:created>
  <dcterms:modified xsi:type="dcterms:W3CDTF">2017-02-09T07:22:12Z</dcterms:modified>
</cp:coreProperties>
</file>